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6"/>
  </p:notesMasterIdLst>
  <p:sldIdLst>
    <p:sldId id="294" r:id="rId2"/>
    <p:sldId id="310" r:id="rId3"/>
    <p:sldId id="311" r:id="rId4"/>
    <p:sldId id="259" r:id="rId5"/>
    <p:sldId id="295" r:id="rId6"/>
    <p:sldId id="297" r:id="rId7"/>
    <p:sldId id="312" r:id="rId8"/>
    <p:sldId id="274" r:id="rId9"/>
    <p:sldId id="299" r:id="rId10"/>
    <p:sldId id="300" r:id="rId11"/>
    <p:sldId id="302" r:id="rId12"/>
    <p:sldId id="304" r:id="rId13"/>
    <p:sldId id="305" r:id="rId14"/>
    <p:sldId id="278" r:id="rId15"/>
    <p:sldId id="279" r:id="rId16"/>
    <p:sldId id="266" r:id="rId17"/>
    <p:sldId id="280" r:id="rId18"/>
    <p:sldId id="270" r:id="rId19"/>
    <p:sldId id="281" r:id="rId20"/>
    <p:sldId id="258" r:id="rId21"/>
    <p:sldId id="282" r:id="rId22"/>
    <p:sldId id="283" r:id="rId23"/>
    <p:sldId id="257" r:id="rId24"/>
    <p:sldId id="284" r:id="rId25"/>
    <p:sldId id="306" r:id="rId26"/>
    <p:sldId id="307" r:id="rId27"/>
    <p:sldId id="285" r:id="rId28"/>
    <p:sldId id="261" r:id="rId29"/>
    <p:sldId id="269" r:id="rId30"/>
    <p:sldId id="292" r:id="rId31"/>
    <p:sldId id="308" r:id="rId32"/>
    <p:sldId id="263" r:id="rId33"/>
    <p:sldId id="313" r:id="rId34"/>
    <p:sldId id="26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Инклюзивное</a:t>
            </a:r>
            <a:r>
              <a:rPr lang="ru-RU" baseline="0" dirty="0" smtClean="0"/>
              <a:t> образование</a:t>
            </a:r>
            <a:endParaRPr lang="en-US" dirty="0"/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Inclusive Education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Включаем сейчас</c:v>
                </c:pt>
                <c:pt idx="1">
                  <c:v>Предполагающиеся компетенции</c:v>
                </c:pt>
                <c:pt idx="2">
                  <c:v>Взаимоотношения Учитель-Ученик</c:v>
                </c:pt>
                <c:pt idx="3">
                  <c:v>Используемые мотоды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7360309128025664"/>
          <c:y val="0.17259685949708384"/>
          <c:w val="0.31713764946048412"/>
          <c:h val="0.5761673261579911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986AF-3933-4245-BD04-7B67A18D2618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BDBD4-AFB4-6D41-88A0-0D8F62AED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2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66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41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2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98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6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4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5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98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00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93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91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40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01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11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93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67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60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60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BDBD4-AFB4-6D41-88A0-0D8F62AEDA7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5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g"/><Relationship Id="rId9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600" dirty="0" smtClean="0"/>
              <a:t>124 Pine Street   Harrisburg Pennsylvania  17101   USA</a:t>
            </a:r>
            <a:br>
              <a:rPr lang="en-US" sz="1600" dirty="0" smtClean="0"/>
            </a:br>
            <a:r>
              <a:rPr lang="en-US" sz="1600" dirty="0" smtClean="0"/>
              <a:t>Tele: 717-232-7509</a:t>
            </a:r>
            <a:r>
              <a:rPr lang="en-US" sz="1600" dirty="0"/>
              <a:t> </a:t>
            </a:r>
            <a:r>
              <a:rPr lang="en-US" sz="1600" dirty="0" smtClean="0"/>
              <a:t> /  www.keystonehumanservices.org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4800" dirty="0" smtClean="0"/>
              <a:t>Thomas J. Neuville, Ph.D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sz="4000" dirty="0" err="1" smtClean="0"/>
              <a:t>Tneuville@Millersville.edu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7184" r="3249" b="8290"/>
          <a:stretch/>
        </p:blipFill>
        <p:spPr>
          <a:xfrm>
            <a:off x="2138516" y="143768"/>
            <a:ext cx="4601497" cy="2979175"/>
          </a:xfrm>
          <a:prstGeom prst="rect">
            <a:avLst/>
          </a:prstGeom>
        </p:spPr>
      </p:pic>
      <p:pic>
        <p:nvPicPr>
          <p:cNvPr id="3" name="Picture 2" descr="Millersville 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33" y="5473307"/>
            <a:ext cx="4322780" cy="92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5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ckland 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623" y="1500967"/>
            <a:ext cx="5791024" cy="4343268"/>
          </a:xfrm>
          <a:prstGeom prst="rect">
            <a:avLst/>
          </a:prstGeom>
        </p:spPr>
      </p:pic>
      <p:pic>
        <p:nvPicPr>
          <p:cNvPr id="4" name="Picture 3" descr="171-3-2 479man alo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81" y="-83970"/>
            <a:ext cx="4779719" cy="3584789"/>
          </a:xfrm>
          <a:prstGeom prst="rect">
            <a:avLst/>
          </a:prstGeom>
        </p:spPr>
      </p:pic>
      <p:pic>
        <p:nvPicPr>
          <p:cNvPr id="5" name="Picture 4" descr="189-17-29willowbroo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468" y="3232850"/>
            <a:ext cx="4833532" cy="362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0"/>
            <a:ext cx="5099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l Hender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423" y="894102"/>
            <a:ext cx="6456001" cy="49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4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labrese_1-copy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806"/>
            <a:ext cx="4168138" cy="5122179"/>
          </a:xfrm>
          <a:prstGeom prst="rect">
            <a:avLst/>
          </a:prstGeom>
        </p:spPr>
      </p:pic>
      <p:pic>
        <p:nvPicPr>
          <p:cNvPr id="5" name="Picture 4" descr="originalbuilding-300x24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39" y="1174372"/>
            <a:ext cx="4975861" cy="401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6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61332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Дом </a:t>
            </a:r>
            <a:r>
              <a:rPr lang="ru-RU" sz="3600" dirty="0" err="1" smtClean="0"/>
              <a:t>Ларадон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 smtClean="0"/>
              <a:t>Основан в </a:t>
            </a:r>
            <a:r>
              <a:rPr lang="en-US" sz="3600" dirty="0" smtClean="0"/>
              <a:t>1948 </a:t>
            </a:r>
            <a:r>
              <a:rPr lang="ru-RU" sz="3600" dirty="0" smtClean="0"/>
              <a:t>как альтернативная школа</a:t>
            </a:r>
            <a:endParaRPr lang="en-US" sz="3600" dirty="0"/>
          </a:p>
        </p:txBody>
      </p:sp>
      <p:pic>
        <p:nvPicPr>
          <p:cNvPr id="3" name="Picture 2" descr="original Laradon House 19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74" y="1836257"/>
            <a:ext cx="6191761" cy="446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9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ned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4"/>
            <a:ext cx="4463064" cy="1233215"/>
          </a:xfrm>
          <a:prstGeom prst="rect">
            <a:avLst/>
          </a:prstGeom>
        </p:spPr>
      </p:pic>
      <p:pic>
        <p:nvPicPr>
          <p:cNvPr id="3" name="Picture 2" descr="can be help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392" y="2386664"/>
            <a:ext cx="1706959" cy="1604542"/>
          </a:xfrm>
          <a:prstGeom prst="rect">
            <a:avLst/>
          </a:prstGeom>
        </p:spPr>
      </p:pic>
      <p:pic>
        <p:nvPicPr>
          <p:cNvPr id="4" name="Picture 3" descr="historyphoto parent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149" y="5116439"/>
            <a:ext cx="2145852" cy="1741561"/>
          </a:xfrm>
          <a:prstGeom prst="rect">
            <a:avLst/>
          </a:prstGeom>
        </p:spPr>
      </p:pic>
      <p:pic>
        <p:nvPicPr>
          <p:cNvPr id="5" name="Picture 4" descr="no institution197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41" y="4544175"/>
            <a:ext cx="2451379" cy="2401690"/>
          </a:xfrm>
          <a:prstGeom prst="rect">
            <a:avLst/>
          </a:prstGeom>
        </p:spPr>
      </p:pic>
      <p:pic>
        <p:nvPicPr>
          <p:cNvPr id="6" name="Picture 5" descr="can be helped draw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0"/>
            <a:ext cx="2578100" cy="3924300"/>
          </a:xfrm>
          <a:prstGeom prst="rect">
            <a:avLst/>
          </a:prstGeom>
        </p:spPr>
      </p:pic>
      <p:pic>
        <p:nvPicPr>
          <p:cNvPr id="7" name="Picture 6" descr="Arc-White-House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3425"/>
            <a:ext cx="3574795" cy="2772452"/>
          </a:xfrm>
          <a:prstGeom prst="rect">
            <a:avLst/>
          </a:prstGeom>
        </p:spPr>
      </p:pic>
      <p:pic>
        <p:nvPicPr>
          <p:cNvPr id="8" name="Picture 7" descr="dybwad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86" y="5116439"/>
            <a:ext cx="1467553" cy="1467553"/>
          </a:xfrm>
          <a:prstGeom prst="rect">
            <a:avLst/>
          </a:prstGeom>
        </p:spPr>
      </p:pic>
      <p:pic>
        <p:nvPicPr>
          <p:cNvPr id="9" name="Picture 8" descr="felty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412" y="3991206"/>
            <a:ext cx="737292" cy="1105938"/>
          </a:xfrm>
          <a:prstGeom prst="rect">
            <a:avLst/>
          </a:prstGeom>
        </p:spPr>
      </p:pic>
      <p:pic>
        <p:nvPicPr>
          <p:cNvPr id="10" name="Picture 9" descr="moarc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848" y="4261485"/>
            <a:ext cx="3162300" cy="2565400"/>
          </a:xfrm>
          <a:prstGeom prst="rect">
            <a:avLst/>
          </a:prstGeom>
        </p:spPr>
      </p:pic>
      <p:pic>
        <p:nvPicPr>
          <p:cNvPr id="11" name="Picture 10" descr="mother daughter.jp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537" y="0"/>
            <a:ext cx="2046363" cy="187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4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nker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t="7120" r="5567" b="6796"/>
          <a:stretch/>
        </p:blipFill>
        <p:spPr>
          <a:xfrm>
            <a:off x="550928" y="550975"/>
            <a:ext cx="8088043" cy="537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0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373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Движение по защите прав людей с ограниченными возможностями</a:t>
            </a:r>
            <a:endParaRPr lang="en-US" dirty="0"/>
          </a:p>
        </p:txBody>
      </p:sp>
      <p:pic>
        <p:nvPicPr>
          <p:cNvPr id="5" name="Picture 4" descr="adap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55308"/>
            <a:ext cx="8263971" cy="560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6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Законы начали менять жизнь,</a:t>
            </a:r>
            <a:br>
              <a:rPr lang="ru-RU" dirty="0" smtClean="0"/>
            </a:br>
            <a:r>
              <a:rPr lang="ru-RU" dirty="0" smtClean="0"/>
              <a:t>давать надежду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ru-RU" dirty="0" smtClean="0"/>
              <a:t>Секция </a:t>
            </a:r>
            <a:r>
              <a:rPr lang="en-US" dirty="0" smtClean="0"/>
              <a:t>503 </a:t>
            </a:r>
            <a:r>
              <a:rPr lang="ru-RU" dirty="0" smtClean="0"/>
              <a:t>Акта Реабилитации </a:t>
            </a:r>
            <a:r>
              <a:rPr lang="en-US" dirty="0" smtClean="0"/>
              <a:t>1973</a:t>
            </a:r>
            <a:r>
              <a:rPr lang="ru-RU" dirty="0" smtClean="0"/>
              <a:t> года</a:t>
            </a:r>
            <a:r>
              <a:rPr lang="en-US" dirty="0" smtClean="0"/>
              <a:t> </a:t>
            </a:r>
          </a:p>
          <a:p>
            <a:r>
              <a:rPr lang="ru-RU" dirty="0" smtClean="0"/>
              <a:t>Акт «Образование для всех детей-инвалидов», </a:t>
            </a:r>
            <a:r>
              <a:rPr lang="en-US" dirty="0" smtClean="0"/>
              <a:t>1975 </a:t>
            </a:r>
            <a:r>
              <a:rPr lang="ru-RU" dirty="0" smtClean="0"/>
              <a:t>год</a:t>
            </a:r>
            <a:endParaRPr lang="en-US" dirty="0" smtClean="0"/>
          </a:p>
          <a:p>
            <a:r>
              <a:rPr lang="ru-RU" dirty="0" smtClean="0"/>
              <a:t>Акт «Образование людей с нарушениями», </a:t>
            </a:r>
            <a:r>
              <a:rPr lang="en-US" dirty="0" smtClean="0"/>
              <a:t>1989 </a:t>
            </a:r>
            <a:r>
              <a:rPr lang="ru-RU" dirty="0" smtClean="0"/>
              <a:t>год</a:t>
            </a:r>
            <a:endParaRPr lang="en-US" dirty="0" smtClean="0"/>
          </a:p>
          <a:p>
            <a:r>
              <a:rPr lang="ru-RU" dirty="0" smtClean="0"/>
              <a:t>Акт «Американцы с ограниченными возможностями», </a:t>
            </a:r>
            <a:r>
              <a:rPr lang="en-US" dirty="0" smtClean="0"/>
              <a:t>1990</a:t>
            </a:r>
            <a:r>
              <a:rPr lang="ru-RU" dirty="0" smtClean="0"/>
              <a:t> год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3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Инклюзия основана на новых технологиях, подходах к обучению и эмпирически доказанных методах</a:t>
            </a:r>
            <a:endParaRPr lang="en-US" dirty="0"/>
          </a:p>
        </p:txBody>
      </p:sp>
      <p:pic>
        <p:nvPicPr>
          <p:cNvPr id="4" name="Picture 3" descr="marc-gold-try-another-way_std.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16" y="2248241"/>
            <a:ext cx="5433284" cy="328919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12938"/>
            <a:ext cx="4453003" cy="4525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Доктор Марк </a:t>
            </a:r>
            <a:r>
              <a:rPr lang="ru-RU" dirty="0" err="1" smtClean="0"/>
              <a:t>Голд</a:t>
            </a:r>
            <a:r>
              <a:rPr lang="en-US" dirty="0" smtClean="0"/>
              <a:t> – </a:t>
            </a:r>
            <a:r>
              <a:rPr lang="ru-RU" dirty="0" smtClean="0"/>
              <a:t>Попробуй другой путь – 70-е годы</a:t>
            </a:r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r>
              <a:rPr lang="en-US" dirty="0" smtClean="0"/>
              <a:t>«</a:t>
            </a:r>
            <a:r>
              <a:rPr lang="ru-RU" dirty="0" smtClean="0"/>
              <a:t>Поведение, которое демонстрируют наши дети, является отражением нашей, а не их некомпетентности»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5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7294"/>
            <a:ext cx="8229600" cy="1522601"/>
          </a:xfrm>
        </p:spPr>
        <p:txBody>
          <a:bodyPr>
            <a:normAutofit/>
          </a:bodyPr>
          <a:lstStyle/>
          <a:p>
            <a:endParaRPr lang="en-US" sz="3600" dirty="0"/>
          </a:p>
        </p:txBody>
      </p:sp>
      <p:pic>
        <p:nvPicPr>
          <p:cNvPr id="7" name="Content Placeholder 6" descr="Elizabeth at 100 with children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3" b="8203"/>
          <a:stretch>
            <a:fillRect/>
          </a:stretch>
        </p:blipFill>
        <p:spPr>
          <a:xfrm>
            <a:off x="1188165" y="834012"/>
            <a:ext cx="6644231" cy="4523123"/>
          </a:xfrm>
        </p:spPr>
      </p:pic>
    </p:spTree>
    <p:extLst>
      <p:ext uri="{BB962C8B-B14F-4D97-AF65-F5344CB8AC3E}">
        <p14:creationId xmlns:p14="http://schemas.microsoft.com/office/powerpoint/2010/main" val="62395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8752"/>
            <a:ext cx="9144000" cy="321547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Важный урок – технические стратегии и методы эффективны только в случае долгосрочной перспективы, когда применяются в местах                                                        типичных для детей сообществ.</a:t>
            </a:r>
            <a:br>
              <a:rPr lang="ru-RU" sz="3100" dirty="0" smtClean="0"/>
            </a:br>
            <a:r>
              <a:rPr lang="ru-RU" sz="3100" dirty="0" smtClean="0"/>
              <a:t>Идеи «подготовки к инклюзии» или «готовности к инклюзии» жизнеспособны только в теории.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Как только дети с нарушениями однажды будут переведены из обычных классных комнат, они маловероятно, что вернутся к жизни общества. Уменьшение уровня знаний, социальных компетенций и умения дружить – результаты исключения образовательных и социальных параметров. </a:t>
            </a:r>
            <a:r>
              <a:rPr lang="en-US" dirty="0"/>
              <a:t/>
            </a:r>
            <a:br>
              <a:rPr lang="en-US" dirty="0"/>
            </a:br>
            <a:r>
              <a:rPr lang="en-US" sz="4000" dirty="0" smtClean="0"/>
              <a:t>-Thomas </a:t>
            </a:r>
            <a:r>
              <a:rPr lang="en-US" sz="4000" dirty="0"/>
              <a:t>N</a:t>
            </a:r>
            <a:r>
              <a:rPr lang="en-US" sz="4000" dirty="0" smtClean="0"/>
              <a:t>euville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2895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</a:t>
            </a:r>
            <a:r>
              <a:rPr lang="ru-RU" dirty="0"/>
              <a:t>-</a:t>
            </a:r>
            <a:r>
              <a:rPr lang="ru-RU" dirty="0" smtClean="0"/>
              <a:t>документальный фильм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3" name="Picture 2" descr="inc facilit hagger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64" y="1842008"/>
            <a:ext cx="63500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2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4" name="Picture 3" descr="mother as support hagger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39" y="2052315"/>
            <a:ext cx="63500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4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ry and friend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3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3" name="Picture 2" descr="samuel baseb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746" y="2050077"/>
            <a:ext cx="63500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0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int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 b="16828"/>
          <a:stretch/>
        </p:blipFill>
        <p:spPr>
          <a:xfrm>
            <a:off x="873586" y="974690"/>
            <a:ext cx="7483538" cy="490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4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3" name="Picture 2" descr="Samuel bik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90" y="1598322"/>
            <a:ext cx="3688414" cy="525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1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-03-12 at 07-35-4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707" y="0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3" name="Picture 2" descr="samuel bo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62" y="1900655"/>
            <a:ext cx="6350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http://www.includingsamuel.com/</a:t>
            </a:r>
            <a:endParaRPr lang="en-US" dirty="0"/>
          </a:p>
        </p:txBody>
      </p:sp>
      <p:pic>
        <p:nvPicPr>
          <p:cNvPr id="3" name="Picture 2" descr="Samuel celebra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83" y="2122165"/>
            <a:ext cx="63500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08-03-12 at 08-51-3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568" y="0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0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</a:t>
            </a:r>
            <a:r>
              <a:rPr lang="en-US" sz="3600" dirty="0" smtClean="0"/>
              <a:t>http</a:t>
            </a:r>
            <a:r>
              <a:rPr lang="en-US" sz="3600" dirty="0"/>
              <a:t>://www.includingsamuel.com/</a:t>
            </a:r>
            <a:endParaRPr lang="en-US" dirty="0"/>
          </a:p>
        </p:txBody>
      </p:sp>
      <p:pic>
        <p:nvPicPr>
          <p:cNvPr id="3" name="Picture 2" descr="Samuel Habib supportive cha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83" y="1901721"/>
            <a:ext cx="5575021" cy="38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 директивы, взятые вместе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787076"/>
              </p:ext>
            </p:extLst>
          </p:nvPr>
        </p:nvGraphicFramePr>
        <p:xfrm>
          <a:off x="457200" y="1700683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69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директивы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Делай это сейчас и с обычными вводными</a:t>
            </a:r>
            <a:endParaRPr lang="en-US" dirty="0" smtClean="0"/>
          </a:p>
          <a:p>
            <a:r>
              <a:rPr lang="ru-RU" dirty="0" smtClean="0"/>
              <a:t>Предполагаемые компетенции</a:t>
            </a:r>
            <a:endParaRPr lang="en-US" dirty="0" smtClean="0"/>
          </a:p>
          <a:p>
            <a:pPr lvl="0"/>
            <a:r>
              <a:rPr lang="ru-RU" dirty="0" smtClean="0"/>
              <a:t>Полагайся на сильные взаимоотношения Учителя и Ученика. Они – основа для эффективного реагирования и построения индивидуального пути обучения каждого ребенка</a:t>
            </a:r>
          </a:p>
          <a:p>
            <a:pPr lvl="0"/>
            <a:r>
              <a:rPr lang="ru-RU" dirty="0" smtClean="0"/>
              <a:t>Используй актуальные методы для изменения ситуации от того, что делается сегодня, к тому, что должно делаться, чтобы все дети могли учиться вместе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5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muel 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45" y="722368"/>
            <a:ext cx="7618693" cy="507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0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-03-12 at 08-51-4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0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71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5" y="795526"/>
            <a:ext cx="7499869" cy="499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</a:t>
            </a:r>
            <a:endParaRPr lang="en-US" dirty="0"/>
          </a:p>
        </p:txBody>
      </p:sp>
      <p:pic>
        <p:nvPicPr>
          <p:cNvPr id="4" name="Picture 3" descr="tech hagger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05" y="1836782"/>
            <a:ext cx="63500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4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Несколько научно доказанных методов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Дифференцированное обучение </a:t>
            </a:r>
            <a:r>
              <a:rPr lang="ru-RU" dirty="0" smtClean="0"/>
              <a:t>как модель требует от учителей быть гибкими в своих подходах к процессу обучения и подстраивать, корректировать учебные планы и пути подачи материала </a:t>
            </a:r>
          </a:p>
          <a:p>
            <a:r>
              <a:rPr lang="ru-RU" b="1" dirty="0"/>
              <a:t>Универсальный дизайн для обучения</a:t>
            </a:r>
            <a:r>
              <a:rPr lang="ru-RU" dirty="0"/>
              <a:t> представляет собой набор принципов для гибкой разработки учебных </a:t>
            </a:r>
            <a:r>
              <a:rPr lang="ru-RU" dirty="0" smtClean="0"/>
              <a:t>программ</a:t>
            </a:r>
          </a:p>
          <a:p>
            <a:r>
              <a:rPr lang="ru-RU" b="1" dirty="0" smtClean="0"/>
              <a:t>Метод прямых инструкций </a:t>
            </a:r>
            <a:r>
              <a:rPr lang="ru-RU" dirty="0" smtClean="0"/>
              <a:t>помогает при работе индивидуально или в маленьких группах</a:t>
            </a:r>
            <a:r>
              <a:rPr lang="ru-RU" dirty="0"/>
              <a:t> </a:t>
            </a:r>
            <a:r>
              <a:rPr lang="ru-RU" dirty="0" smtClean="0"/>
              <a:t>разбивать обучение навыкам на единицы или последовательности</a:t>
            </a:r>
            <a:endParaRPr lang="en-US" dirty="0" smtClean="0"/>
          </a:p>
          <a:p>
            <a:r>
              <a:rPr lang="ru-RU" b="1" dirty="0" smtClean="0"/>
              <a:t>Обучение, равняясь на товарища</a:t>
            </a:r>
            <a:r>
              <a:rPr lang="en-US" dirty="0" smtClean="0"/>
              <a:t> – </a:t>
            </a:r>
            <a:r>
              <a:rPr lang="ru-RU" dirty="0" smtClean="0"/>
              <a:t>когда ученики обучают друг друга, приглядывают за товарищами рядом</a:t>
            </a:r>
          </a:p>
          <a:p>
            <a:r>
              <a:rPr lang="ru-RU" b="1" dirty="0"/>
              <a:t>Эффективное </a:t>
            </a:r>
            <a:r>
              <a:rPr lang="ru-RU" b="1" dirty="0" smtClean="0"/>
              <a:t>совместное обучение </a:t>
            </a:r>
            <a:r>
              <a:rPr lang="ru-RU" dirty="0" smtClean="0"/>
              <a:t>всегда</a:t>
            </a:r>
            <a:r>
              <a:rPr lang="ru-RU" b="1" dirty="0" smtClean="0"/>
              <a:t> </a:t>
            </a:r>
            <a:r>
              <a:rPr lang="ru-RU" dirty="0" smtClean="0"/>
              <a:t>имеет </a:t>
            </a:r>
            <a:r>
              <a:rPr lang="ru-RU" dirty="0"/>
              <a:t>набор </a:t>
            </a:r>
            <a:r>
              <a:rPr lang="ru-RU" dirty="0" smtClean="0"/>
              <a:t>отдельных стратегий </a:t>
            </a:r>
            <a:r>
              <a:rPr lang="ru-RU" dirty="0"/>
              <a:t>и </a:t>
            </a:r>
            <a:r>
              <a:rPr lang="ru-RU" dirty="0" smtClean="0"/>
              <a:t>должно проходить в учебных </a:t>
            </a:r>
            <a:r>
              <a:rPr lang="ru-RU" dirty="0"/>
              <a:t>помещениях, </a:t>
            </a:r>
            <a:r>
              <a:rPr lang="ru-RU" dirty="0" smtClean="0"/>
              <a:t>в которых учтены особенности каждого ученика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criminacion discapacitad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67" y="754190"/>
            <a:ext cx="7915991" cy="529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1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Самюэля -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http://www.includingsamuel.com</a:t>
            </a:r>
            <a:endParaRPr lang="en-US" dirty="0"/>
          </a:p>
        </p:txBody>
      </p:sp>
      <p:pic>
        <p:nvPicPr>
          <p:cNvPr id="3" name="Picture 2" descr="samuel baseb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98" y="1714149"/>
            <a:ext cx="63500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2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clusion-princesses-cut-ou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86" y="263049"/>
            <a:ext cx="4421274" cy="40827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7184" r="3249" b="8290"/>
          <a:stretch/>
        </p:blipFill>
        <p:spPr>
          <a:xfrm>
            <a:off x="794708" y="4728758"/>
            <a:ext cx="2712759" cy="1756338"/>
          </a:xfrm>
          <a:prstGeom prst="rect">
            <a:avLst/>
          </a:prstGeom>
        </p:spPr>
      </p:pic>
      <p:pic>
        <p:nvPicPr>
          <p:cNvPr id="5" name="Picture 4" descr="Millersville 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230" y="5194898"/>
            <a:ext cx="4589520" cy="98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2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</TotalTime>
  <Words>329</Words>
  <Application>Microsoft Office PowerPoint</Application>
  <PresentationFormat>On-screen Show (4:3)</PresentationFormat>
  <Paragraphs>57</Paragraphs>
  <Slides>34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Black</vt:lpstr>
      <vt:lpstr>        124 Pine Street   Harrisburg Pennsylvania  17101   USA Tele: 717-232-7509  /  www.keystonehumanservices.org  Thomas J. Neuville, Ph.D. Tneuville@Millersville.edu </vt:lpstr>
      <vt:lpstr>PowerPoint Presentation</vt:lpstr>
      <vt:lpstr>PowerPoint Presentation</vt:lpstr>
      <vt:lpstr>PowerPoint Presentation</vt:lpstr>
      <vt:lpstr>PowerPoint Presentation</vt:lpstr>
      <vt:lpstr>Дом Ларадон Основан в 1948 как альтернативная школа</vt:lpstr>
      <vt:lpstr>PowerPoint Presentation</vt:lpstr>
      <vt:lpstr>PowerPoint Presentation</vt:lpstr>
      <vt:lpstr>Движение по защите прав людей с ограниченными возможностями</vt:lpstr>
      <vt:lpstr>Законы начали менять жизнь, давать надежду</vt:lpstr>
      <vt:lpstr>Инклюзия основана на новых технологиях, подходах к обучению и эмпирически доказанных методах</vt:lpstr>
      <vt:lpstr>PowerPoint Presentation</vt:lpstr>
      <vt:lpstr>Важный урок – технические стратегии и методы эффективны только в случае долгосрочной перспективы, когда применяются в местах                                                        типичных для детей сообществ. Идеи «подготовки к инклюзии» или «готовности к инклюзии» жизнеспособны только в теории. Как только дети с нарушениями однажды будут переведены из обычных классных комнат, они маловероятно, что вернутся к жизни общества. Уменьшение уровня знаний, социальных компетенций и умения дружить – результаты исключения образовательных и социальных параметров.  -Thomas Neuville</vt:lpstr>
      <vt:lpstr>Включение Самюэля -документальный фильм -  http://www.includingsamuel.com/</vt:lpstr>
      <vt:lpstr>Включение Самюэля - http://www.includingsamuel.com/</vt:lpstr>
      <vt:lpstr>PowerPoint Presentation</vt:lpstr>
      <vt:lpstr>Включение Самюэля -  http://www.includingsamuel.com/</vt:lpstr>
      <vt:lpstr>PowerPoint Presentation</vt:lpstr>
      <vt:lpstr>Включение Самюэля -  http://www.includingsamuel.com/</vt:lpstr>
      <vt:lpstr>PowerPoint Presentation</vt:lpstr>
      <vt:lpstr>Включение Самюэля -  http://www.includingsamuel.com/</vt:lpstr>
      <vt:lpstr>Включение Самюэля - http://www.includingsamuel.com/</vt:lpstr>
      <vt:lpstr>PowerPoint Presentation</vt:lpstr>
      <vt:lpstr>Включение Самюэля -http://www.includingsamuel.com/</vt:lpstr>
      <vt:lpstr>4 директивы, взятые вместе</vt:lpstr>
      <vt:lpstr>4 директивы</vt:lpstr>
      <vt:lpstr>PowerPoint Presentation</vt:lpstr>
      <vt:lpstr>PowerPoint Presentation</vt:lpstr>
      <vt:lpstr>PowerPoint Presentation</vt:lpstr>
      <vt:lpstr>Включение Самюэля -  http://www.includingsamuel.com</vt:lpstr>
      <vt:lpstr>Несколько научно доказанных методов</vt:lpstr>
      <vt:lpstr>PowerPoint Presentation</vt:lpstr>
      <vt:lpstr>Включение Самюэля -  http://www.includingsamuel.com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Neuville</dc:creator>
  <cp:lastModifiedBy>Babina, Ekaterina</cp:lastModifiedBy>
  <cp:revision>84</cp:revision>
  <dcterms:created xsi:type="dcterms:W3CDTF">2013-05-24T19:50:30Z</dcterms:created>
  <dcterms:modified xsi:type="dcterms:W3CDTF">2013-06-26T08:51:53Z</dcterms:modified>
</cp:coreProperties>
</file>